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61263" cy="10693400"/>
  <p:notesSz cx="7099300" cy="10234613"/>
  <p:defaultTextStyle>
    <a:defPPr>
      <a:defRPr lang="en-US"/>
    </a:defPPr>
    <a:lvl1pPr marL="0" algn="l" defTabSz="10430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5" algn="l" defTabSz="10430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0" algn="l" defTabSz="10430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75" algn="l" defTabSz="10430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01" algn="l" defTabSz="10430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26" algn="l" defTabSz="10430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51" algn="l" defTabSz="10430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76" algn="l" defTabSz="10430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01" algn="l" defTabSz="10430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tasha Leal Rivas" initials="NL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2022" y="1974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41074" y="2138680"/>
            <a:ext cx="6492604" cy="2851573"/>
          </a:xfrm>
          <a:ln>
            <a:noFill/>
          </a:ln>
        </p:spPr>
        <p:txBody>
          <a:bodyPr vert="horz" tIns="0" rIns="20861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4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41074" y="5034126"/>
            <a:ext cx="6495125" cy="2732758"/>
          </a:xfrm>
        </p:spPr>
        <p:txBody>
          <a:bodyPr lIns="0" rIns="20861"/>
          <a:lstStyle>
            <a:lvl1pPr marL="0" marR="52153" indent="0" algn="r">
              <a:buNone/>
              <a:defRPr>
                <a:solidFill>
                  <a:schemeClr val="tx1"/>
                </a:solidFill>
              </a:defRPr>
            </a:lvl1pPr>
            <a:lvl2pPr marL="521525" indent="0" algn="ctr">
              <a:buNone/>
            </a:lvl2pPr>
            <a:lvl3pPr marL="1043050" indent="0" algn="ctr">
              <a:buNone/>
            </a:lvl3pPr>
            <a:lvl4pPr marL="1564575" indent="0" algn="ctr">
              <a:buNone/>
            </a:lvl4pPr>
            <a:lvl5pPr marL="2086101" indent="0" algn="ctr">
              <a:buNone/>
            </a:lvl5pPr>
            <a:lvl6pPr marL="2607626" indent="0" algn="ctr">
              <a:buNone/>
            </a:lvl6pPr>
            <a:lvl7pPr marL="3129151" indent="0" algn="ctr">
              <a:buNone/>
            </a:lvl7pPr>
            <a:lvl8pPr marL="3650676" indent="0" algn="ctr">
              <a:buNone/>
            </a:lvl8pPr>
            <a:lvl9pPr marL="4172201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‹N›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81916" y="1425790"/>
            <a:ext cx="1701284" cy="8126489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063" y="1425790"/>
            <a:ext cx="4977832" cy="8126489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553" y="2053133"/>
            <a:ext cx="6427074" cy="2124422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4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8553" y="4217273"/>
            <a:ext cx="6427074" cy="2354032"/>
          </a:xfrm>
        </p:spPr>
        <p:txBody>
          <a:bodyPr lIns="52153" rIns="52153" anchor="t"/>
          <a:lstStyle>
            <a:lvl1pPr marL="0" indent="0">
              <a:buNone/>
              <a:defRPr sz="2500">
                <a:solidFill>
                  <a:schemeClr val="tx1"/>
                </a:solidFill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‹N›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3" y="1097856"/>
            <a:ext cx="6805137" cy="1782233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8063" y="2993911"/>
            <a:ext cx="3339558" cy="6915065"/>
          </a:xfrm>
        </p:spPr>
        <p:txBody>
          <a:bodyPr/>
          <a:lstStyle>
            <a:lvl1pPr>
              <a:defRPr sz="30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3642" y="2993911"/>
            <a:ext cx="3339558" cy="6915065"/>
          </a:xfrm>
        </p:spPr>
        <p:txBody>
          <a:bodyPr/>
          <a:lstStyle>
            <a:lvl1pPr>
              <a:defRPr sz="30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3" y="1097856"/>
            <a:ext cx="6805137" cy="1782233"/>
          </a:xfrm>
        </p:spPr>
        <p:txBody>
          <a:bodyPr tIns="52153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4" y="2892813"/>
            <a:ext cx="3340871" cy="1028101"/>
          </a:xfrm>
        </p:spPr>
        <p:txBody>
          <a:bodyPr lIns="52153" tIns="0" rIns="52153" bIns="0" anchor="ctr">
            <a:noAutofit/>
          </a:bodyPr>
          <a:lstStyle>
            <a:lvl1pPr marL="0" indent="0">
              <a:buNone/>
              <a:defRPr sz="28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841018" y="2899845"/>
            <a:ext cx="3342183" cy="1021070"/>
          </a:xfrm>
        </p:spPr>
        <p:txBody>
          <a:bodyPr lIns="52153" tIns="0" rIns="52153" bIns="0" anchor="ctr"/>
          <a:lstStyle>
            <a:lvl1pPr marL="0" indent="0">
              <a:buNone/>
              <a:defRPr sz="28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78064" y="3920914"/>
            <a:ext cx="3340871" cy="5996475"/>
          </a:xfrm>
        </p:spPr>
        <p:txBody>
          <a:bodyPr tIns="0"/>
          <a:lstStyle>
            <a:lvl1pPr>
              <a:defRPr sz="25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018" y="3920914"/>
            <a:ext cx="3342183" cy="5996475"/>
          </a:xfrm>
        </p:spPr>
        <p:txBody>
          <a:bodyPr tIns="0"/>
          <a:lstStyle>
            <a:lvl1pPr>
              <a:defRPr sz="25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3" y="1097856"/>
            <a:ext cx="6868147" cy="1782233"/>
          </a:xfrm>
        </p:spPr>
        <p:txBody>
          <a:bodyPr vert="horz" tIns="52153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7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095" y="802008"/>
            <a:ext cx="2268379" cy="181193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3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67095" y="2613942"/>
            <a:ext cx="2268379" cy="7128933"/>
          </a:xfrm>
        </p:spPr>
        <p:txBody>
          <a:bodyPr lIns="20861" rIns="20861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100"/>
            </a:lvl4pPr>
            <a:lvl5pPr indent="0" algn="l">
              <a:buNone/>
              <a:defRPr sz="11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956244" y="2613942"/>
            <a:ext cx="4226956" cy="7128933"/>
          </a:xfrm>
        </p:spPr>
        <p:txBody>
          <a:bodyPr tIns="0"/>
          <a:lstStyle>
            <a:lvl1pPr>
              <a:defRPr sz="3200"/>
            </a:lvl1pPr>
            <a:lvl2pPr>
              <a:defRPr sz="3000"/>
            </a:lvl2pPr>
            <a:lvl3pPr>
              <a:defRPr sz="2800"/>
            </a:lvl3pPr>
            <a:lvl4pPr>
              <a:defRPr sz="2300"/>
            </a:lvl4pPr>
            <a:lvl5pPr>
              <a:defRPr sz="21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2617793" y="1727779"/>
            <a:ext cx="4347726" cy="641604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5" tIns="52153" rIns="104305" bIns="52153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6618697" y="8357270"/>
            <a:ext cx="128542" cy="242384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5" tIns="52153" rIns="104305" bIns="52153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84" y="1835244"/>
            <a:ext cx="1829826" cy="2467716"/>
          </a:xfrm>
        </p:spPr>
        <p:txBody>
          <a:bodyPr vert="horz" lIns="52153" tIns="52153" rIns="52153" bIns="52153" anchor="b"/>
          <a:lstStyle>
            <a:lvl1pPr algn="l">
              <a:buNone/>
              <a:defRPr sz="23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85" y="4410808"/>
            <a:ext cx="1827305" cy="3398125"/>
          </a:xfrm>
        </p:spPr>
        <p:txBody>
          <a:bodyPr lIns="73014" rIns="52153" bIns="52153" anchor="t"/>
          <a:lstStyle>
            <a:lvl1pPr marL="0" indent="0" algn="l">
              <a:spcBef>
                <a:spcPts val="285"/>
              </a:spcBef>
              <a:buFontTx/>
              <a:buNone/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79116" y="9911199"/>
            <a:ext cx="504084" cy="569324"/>
          </a:xfrm>
        </p:spPr>
        <p:txBody>
          <a:bodyPr/>
          <a:lstStyle/>
          <a:p>
            <a:fld id="{59DE6EB8-52AB-45EA-A660-3E1EBFA72987}" type="slidenum">
              <a:rPr lang="en-US" smtClean="0"/>
              <a:t>‹N›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2882437" y="1870358"/>
            <a:ext cx="3818438" cy="6130883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7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7877" y="9069589"/>
            <a:ext cx="7577016" cy="162381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305" tIns="52153" rIns="104305" bIns="52153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3623106" y="9698322"/>
            <a:ext cx="3938158" cy="99508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305" tIns="52153" rIns="104305" bIns="52153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7877" y="-11138"/>
            <a:ext cx="7577016" cy="162381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305" tIns="52153" rIns="104305" bIns="52153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623106" y="-11139"/>
            <a:ext cx="3938158" cy="99508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305" tIns="52153" rIns="104305" bIns="52153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378063" y="1097856"/>
            <a:ext cx="6805137" cy="1782233"/>
          </a:xfrm>
          <a:prstGeom prst="rect">
            <a:avLst/>
          </a:prstGeom>
        </p:spPr>
        <p:txBody>
          <a:bodyPr vert="horz" lIns="0" tIns="52153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378063" y="3017915"/>
            <a:ext cx="6805137" cy="6843776"/>
          </a:xfrm>
          <a:prstGeom prst="rect">
            <a:avLst/>
          </a:prstGeom>
        </p:spPr>
        <p:txBody>
          <a:bodyPr vert="horz" lIns="104305" tIns="52153" rIns="104305" bIns="52153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378063" y="9911199"/>
            <a:ext cx="1764295" cy="56932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205369" y="9911199"/>
            <a:ext cx="2772463" cy="56932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6553095" y="9911199"/>
            <a:ext cx="630105" cy="56932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DE6EB8-52AB-45EA-A660-3E1EBFA72987}" type="slidenum">
              <a:rPr lang="en-US" smtClean="0"/>
              <a:t>‹N›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5725" y="315606"/>
            <a:ext cx="7591485" cy="1012309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7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12915" indent="-312915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0135" indent="-281624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0" indent="-281624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55965" indent="-239901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1668880" indent="-239901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1981796" indent="-239901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190406" indent="-20861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03321" indent="-208610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816236" indent="-20861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5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4000">
              <a:srgbClr val="5E9EFF"/>
            </a:gs>
            <a:gs pos="39999">
              <a:srgbClr val="85C2FF"/>
            </a:gs>
            <a:gs pos="10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/>
          <p:cNvSpPr txBox="1"/>
          <p:nvPr/>
        </p:nvSpPr>
        <p:spPr>
          <a:xfrm>
            <a:off x="0" y="9732432"/>
            <a:ext cx="7561263" cy="810646"/>
          </a:xfrm>
          <a:prstGeom prst="rect">
            <a:avLst/>
          </a:prstGeom>
          <a:solidFill>
            <a:schemeClr val="tx1"/>
          </a:solidFill>
        </p:spPr>
        <p:txBody>
          <a:bodyPr wrap="square" lIns="104305" tIns="52153" rIns="104305" bIns="52153" rtlCol="0">
            <a:spAutoFit/>
          </a:bodyPr>
          <a:lstStyle/>
          <a:p>
            <a:pPr>
              <a:lnSpc>
                <a:spcPts val="1141"/>
              </a:lnSpc>
            </a:pPr>
            <a:r>
              <a:rPr lang="es-ES" sz="13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	</a:t>
            </a:r>
          </a:p>
          <a:p>
            <a:pPr>
              <a:lnSpc>
                <a:spcPts val="1141"/>
              </a:lnSpc>
            </a:pPr>
            <a:endParaRPr lang="es-ES" sz="13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>
              <a:lnSpc>
                <a:spcPts val="1141"/>
              </a:lnSpc>
            </a:pPr>
            <a:endParaRPr lang="es-ES" sz="13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>
              <a:lnSpc>
                <a:spcPts val="1141"/>
              </a:lnSpc>
            </a:pPr>
            <a:endParaRPr lang="es-ES" sz="13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>
              <a:lnSpc>
                <a:spcPts val="1141"/>
              </a:lnSpc>
            </a:pPr>
            <a:r>
              <a:rPr lang="es-ES" sz="13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				</a:t>
            </a:r>
            <a:endParaRPr lang="es-ES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215702"/>
            <a:ext cx="7561263" cy="2514736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s-ES" sz="21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       </a:t>
            </a:r>
            <a:r>
              <a:rPr lang="es-ES" sz="2000" dirty="0" smtClean="0">
                <a:solidFill>
                  <a:schemeClr val="tx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CICLO </a:t>
            </a:r>
            <a:r>
              <a:rPr lang="es-ES" sz="2000" dirty="0">
                <a:solidFill>
                  <a:schemeClr val="tx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DE SEMINARIOS INTERNACIONALES</a:t>
            </a:r>
            <a:br>
              <a:rPr lang="es-ES" sz="2000" dirty="0">
                <a:solidFill>
                  <a:schemeClr val="tx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s-ES" sz="2000" dirty="0">
                <a:solidFill>
                  <a:schemeClr val="tx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       </a:t>
            </a:r>
            <a:r>
              <a:rPr lang="es-ES" sz="2000" dirty="0" smtClean="0">
                <a:solidFill>
                  <a:schemeClr val="tx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SOBRE </a:t>
            </a:r>
            <a:r>
              <a:rPr lang="es-ES" sz="2000" dirty="0">
                <a:solidFill>
                  <a:schemeClr val="tx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LECTURA Y ESCRITURA </a:t>
            </a:r>
            <a:br>
              <a:rPr lang="es-ES" sz="2000" dirty="0">
                <a:solidFill>
                  <a:schemeClr val="tx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s-ES" sz="2000" dirty="0">
                <a:solidFill>
                  <a:schemeClr val="tx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       </a:t>
            </a:r>
            <a:r>
              <a:rPr lang="es-ES" sz="2000" dirty="0" smtClean="0">
                <a:solidFill>
                  <a:schemeClr val="tx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EN </a:t>
            </a:r>
            <a:r>
              <a:rPr lang="es-ES" sz="2000" dirty="0">
                <a:solidFill>
                  <a:schemeClr val="tx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LA UNIVERSIDAD ITALIANA</a:t>
            </a:r>
            <a:br>
              <a:rPr lang="es-ES" sz="2000" dirty="0">
                <a:solidFill>
                  <a:schemeClr val="tx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s-ES" sz="21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/>
            </a:r>
            <a:br>
              <a:rPr lang="es-ES" sz="21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es-ES" sz="2100" dirty="0">
                <a:solidFill>
                  <a:schemeClr val="tx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      </a:t>
            </a:r>
            <a:r>
              <a:rPr lang="es-ES" sz="1800" dirty="0" smtClean="0">
                <a:solidFill>
                  <a:schemeClr val="tx1"/>
                </a:solidFill>
                <a:effectLst/>
                <a:latin typeface="+mn-lt"/>
                <a:cs typeface="Aharoni" panose="02010803020104030203" pitchFamily="2" charset="-79"/>
              </a:rPr>
              <a:t>De </a:t>
            </a:r>
            <a:r>
              <a:rPr lang="es-ES" sz="1800" dirty="0">
                <a:solidFill>
                  <a:schemeClr val="tx1"/>
                </a:solidFill>
                <a:effectLst/>
                <a:latin typeface="+mn-lt"/>
                <a:cs typeface="Aharoni" panose="02010803020104030203" pitchFamily="2" charset="-79"/>
              </a:rPr>
              <a:t>argonautas e internautas: </a:t>
            </a:r>
            <a:br>
              <a:rPr lang="es-ES" sz="1800" dirty="0">
                <a:solidFill>
                  <a:schemeClr val="tx1"/>
                </a:solidFill>
                <a:effectLst/>
                <a:latin typeface="+mn-lt"/>
                <a:cs typeface="Aharoni" panose="02010803020104030203" pitchFamily="2" charset="-79"/>
              </a:rPr>
            </a:br>
            <a:r>
              <a:rPr lang="es-ES" sz="1800" dirty="0">
                <a:solidFill>
                  <a:schemeClr val="tx1"/>
                </a:solidFill>
                <a:effectLst/>
                <a:latin typeface="+mn-lt"/>
                <a:cs typeface="Aharoni" panose="02010803020104030203" pitchFamily="2" charset="-79"/>
              </a:rPr>
              <a:t>        nuevas lecturas de clásicos en el siglo XXI</a:t>
            </a:r>
            <a:r>
              <a:rPr lang="es-ES" sz="2100" dirty="0">
                <a:solidFill>
                  <a:schemeClr val="tx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/>
            </a:r>
            <a:br>
              <a:rPr lang="es-ES" sz="2100" dirty="0">
                <a:solidFill>
                  <a:schemeClr val="tx1"/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s-ES" sz="2300" dirty="0">
                <a:solidFill>
                  <a:schemeClr val="tx1"/>
                </a:solidFill>
                <a:effectLst/>
                <a:latin typeface="Candara" panose="020E0502030303020204" pitchFamily="34" charset="0"/>
                <a:cs typeface="Aharoni" panose="02010803020104030203" pitchFamily="2" charset="-79"/>
              </a:rPr>
              <a:t>         </a:t>
            </a:r>
            <a:r>
              <a:rPr lang="es-ES" sz="1800" dirty="0">
                <a:solidFill>
                  <a:schemeClr val="tx1"/>
                </a:solidFill>
                <a:effectLst/>
                <a:latin typeface="Candara" panose="020E0502030303020204" pitchFamily="34" charset="0"/>
                <a:cs typeface="Aharoni" panose="02010803020104030203" pitchFamily="2" charset="-79"/>
              </a:rPr>
              <a:t>CURSO 2017-2018</a:t>
            </a:r>
            <a:endParaRPr lang="it-IT" sz="1800" dirty="0">
              <a:solidFill>
                <a:schemeClr val="tx1"/>
              </a:solidFill>
              <a:effectLst/>
              <a:latin typeface="Candara" panose="020E0502030303020204" pitchFamily="34" charset="0"/>
              <a:cs typeface="Aharoni" panose="02010803020104030203" pitchFamily="2" charset="-79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042" y="9762163"/>
            <a:ext cx="1195529" cy="751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366769" y="2988839"/>
            <a:ext cx="6819382" cy="6568330"/>
          </a:xfrm>
          <a:prstGeom prst="rect">
            <a:avLst/>
          </a:prstGeom>
          <a:solidFill>
            <a:schemeClr val="tx1"/>
          </a:solidFill>
          <a:ln w="25400" cap="rnd">
            <a:solidFill>
              <a:schemeClr val="accent1">
                <a:lumMod val="75000"/>
              </a:schemeClr>
            </a:solidFill>
            <a:bevel/>
          </a:ln>
        </p:spPr>
        <p:txBody>
          <a:bodyPr wrap="square" lIns="104305" tIns="52153" rIns="104305" bIns="52153" numCol="2" rtlCol="0">
            <a:spAutoFit/>
          </a:bodyPr>
          <a:lstStyle/>
          <a:p>
            <a:pPr algn="just"/>
            <a:endParaRPr lang="es-ES" sz="1300" b="1" dirty="0">
              <a:solidFill>
                <a:srgbClr val="0B5394"/>
              </a:solidFill>
              <a:latin typeface="+mj-lt"/>
            </a:endParaRPr>
          </a:p>
          <a:p>
            <a:pPr algn="just"/>
            <a:r>
              <a:rPr lang="es-ES" sz="1300" b="1" dirty="0">
                <a:solidFill>
                  <a:srgbClr val="000000"/>
                </a:solidFill>
                <a:latin typeface="Candara" panose="020E0502030303020204" pitchFamily="34" charset="0"/>
              </a:rPr>
              <a:t>21 de marzo de 2018.</a:t>
            </a:r>
            <a:endParaRPr lang="es-ES" sz="1300" dirty="0"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Nuevas lecturas poéticas:</a:t>
            </a:r>
          </a:p>
          <a:p>
            <a:pPr algn="just"/>
            <a:r>
              <a:rPr lang="es-ES" sz="1300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Miguel Hernández en la pintura</a:t>
            </a:r>
          </a:p>
          <a:p>
            <a:pPr algn="just"/>
            <a:r>
              <a:rPr lang="es-ES" sz="1300" b="1" i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El vent del poble </a:t>
            </a:r>
            <a:r>
              <a:rPr lang="es-ES" sz="1300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de Antoni Miró (2010)</a:t>
            </a:r>
          </a:p>
          <a:p>
            <a:pPr algn="just"/>
            <a:r>
              <a:rPr lang="es-ES" sz="1300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y la danza de Antonio Gades.</a:t>
            </a:r>
            <a:endParaRPr lang="es-ES" sz="1300" dirty="0">
              <a:solidFill>
                <a:schemeClr val="accent1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rgbClr val="000000"/>
                </a:solidFill>
                <a:latin typeface="Candara" panose="020E0502030303020204" pitchFamily="34" charset="0"/>
              </a:rPr>
              <a:t>Dr. Carles Cortés</a:t>
            </a:r>
            <a:endParaRPr lang="es-ES" sz="1300" dirty="0"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rgbClr val="000000"/>
                </a:solidFill>
                <a:latin typeface="Candara" panose="020E0502030303020204" pitchFamily="34" charset="0"/>
              </a:rPr>
              <a:t>Vicerrector de Cultura, Deportes y Lenguas</a:t>
            </a:r>
            <a:endParaRPr lang="es-ES" sz="1300" dirty="0"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rgbClr val="000000"/>
                </a:solidFill>
                <a:latin typeface="Candara" panose="020E0502030303020204" pitchFamily="34" charset="0"/>
              </a:rPr>
              <a:t>Universitat d’Alacant</a:t>
            </a:r>
            <a:endParaRPr lang="es-ES" sz="1300" dirty="0">
              <a:latin typeface="Candara" panose="020E0502030303020204" pitchFamily="34" charset="0"/>
            </a:endParaRPr>
          </a:p>
          <a:p>
            <a:pPr algn="just"/>
            <a:r>
              <a:rPr lang="es-ES" sz="1300" dirty="0">
                <a:latin typeface="Candara" panose="020E0502030303020204" pitchFamily="34" charset="0"/>
              </a:rPr>
              <a:t> </a:t>
            </a:r>
            <a:r>
              <a:rPr lang="es-ES" sz="1300" b="1" dirty="0">
                <a:solidFill>
                  <a:schemeClr val="bg1">
                    <a:lumMod val="50000"/>
                    <a:lumOff val="50000"/>
                  </a:schemeClr>
                </a:solidFill>
                <a:latin typeface="Candara" panose="020E0502030303020204" pitchFamily="34" charset="0"/>
              </a:rPr>
              <a:t>____________________________ </a:t>
            </a:r>
          </a:p>
          <a:p>
            <a:pPr algn="just"/>
            <a:endParaRPr lang="es-ES" sz="1300" b="1" dirty="0">
              <a:solidFill>
                <a:srgbClr val="0B5394"/>
              </a:solidFill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rgbClr val="000000"/>
                </a:solidFill>
                <a:latin typeface="Candara" panose="020E0502030303020204" pitchFamily="34" charset="0"/>
              </a:rPr>
              <a:t>9-13 de abril de 2018</a:t>
            </a:r>
            <a:endParaRPr lang="es-ES" sz="1300" dirty="0"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Internet y redes sociales de lectura</a:t>
            </a:r>
          </a:p>
          <a:p>
            <a:pPr algn="just"/>
            <a:r>
              <a:rPr lang="es-ES" sz="1300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para el estudio de los clásicos</a:t>
            </a:r>
          </a:p>
          <a:p>
            <a:pPr algn="just"/>
            <a:r>
              <a:rPr lang="es-ES" sz="1300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de la literatura (en la clase de ELE).</a:t>
            </a:r>
            <a:endParaRPr lang="es-ES" sz="1300" dirty="0">
              <a:solidFill>
                <a:schemeClr val="accent1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rgbClr val="000000"/>
                </a:solidFill>
                <a:latin typeface="Candara" panose="020E0502030303020204" pitchFamily="34" charset="0"/>
              </a:rPr>
              <a:t>Dr. José Rovira Collado</a:t>
            </a:r>
            <a:endParaRPr lang="es-ES" sz="1300" dirty="0"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rgbClr val="000000"/>
                </a:solidFill>
                <a:latin typeface="Candara" panose="020E0502030303020204" pitchFamily="34" charset="0"/>
              </a:rPr>
              <a:t>Universitat d’Alacant</a:t>
            </a:r>
            <a:endParaRPr lang="es-ES" sz="1300" dirty="0">
              <a:latin typeface="Candara" panose="020E0502030303020204" pitchFamily="34" charset="0"/>
            </a:endParaRPr>
          </a:p>
          <a:p>
            <a:pPr algn="just"/>
            <a:r>
              <a:rPr lang="es-ES" sz="1300" dirty="0">
                <a:latin typeface="Candara" panose="020E0502030303020204" pitchFamily="34" charset="0"/>
              </a:rPr>
              <a:t> </a:t>
            </a:r>
          </a:p>
          <a:p>
            <a:pPr algn="just"/>
            <a:r>
              <a:rPr lang="es-ES" sz="1300" b="1" dirty="0" smtClean="0">
                <a:solidFill>
                  <a:srgbClr val="000000"/>
                </a:solidFill>
                <a:latin typeface="Candara" panose="020E0502030303020204" pitchFamily="34" charset="0"/>
              </a:rPr>
              <a:t>18-20 </a:t>
            </a:r>
            <a:r>
              <a:rPr lang="es-ES" sz="1300" b="1" dirty="0">
                <a:solidFill>
                  <a:srgbClr val="000000"/>
                </a:solidFill>
                <a:latin typeface="Candara" panose="020E0502030303020204" pitchFamily="34" charset="0"/>
              </a:rPr>
              <a:t>de abril de 2018</a:t>
            </a:r>
            <a:endParaRPr lang="es-ES" sz="1300" dirty="0"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Pautas para leer, interpretar y elaborar</a:t>
            </a:r>
          </a:p>
          <a:p>
            <a:pPr algn="just"/>
            <a:r>
              <a:rPr lang="es-ES" sz="1300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una buena reseña literaria.</a:t>
            </a:r>
            <a:endParaRPr lang="es-ES" sz="1300" dirty="0">
              <a:solidFill>
                <a:schemeClr val="accent1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rgbClr val="000000"/>
                </a:solidFill>
                <a:latin typeface="Candara" panose="020E0502030303020204" pitchFamily="34" charset="0"/>
              </a:rPr>
              <a:t>Dra. Consuelo Pascual Escagedo</a:t>
            </a:r>
            <a:endParaRPr lang="es-ES" sz="1300" dirty="0"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rgbClr val="000000"/>
                </a:solidFill>
                <a:latin typeface="Candara" panose="020E0502030303020204" pitchFamily="34" charset="0"/>
              </a:rPr>
              <a:t>Università degli Studi di Napoli Federico II</a:t>
            </a:r>
            <a:endParaRPr lang="es-ES" sz="1300" dirty="0">
              <a:latin typeface="Candara" panose="020E0502030303020204" pitchFamily="34" charset="0"/>
            </a:endParaRPr>
          </a:p>
          <a:p>
            <a:pPr algn="just"/>
            <a:r>
              <a:rPr lang="es-ES" sz="1300" dirty="0">
                <a:solidFill>
                  <a:schemeClr val="bg1">
                    <a:lumMod val="50000"/>
                    <a:lumOff val="50000"/>
                  </a:schemeClr>
                </a:solidFill>
                <a:latin typeface="Candara" panose="020E0502030303020204" pitchFamily="34" charset="0"/>
              </a:rPr>
              <a:t>___________________________</a:t>
            </a:r>
          </a:p>
          <a:p>
            <a:pPr algn="just"/>
            <a:r>
              <a:rPr lang="es-ES" sz="1300" dirty="0">
                <a:latin typeface="Candara" panose="020E0502030303020204" pitchFamily="34" charset="0"/>
              </a:rPr>
              <a:t> </a:t>
            </a:r>
          </a:p>
          <a:p>
            <a:pPr algn="just"/>
            <a:endParaRPr lang="es-ES" sz="1300" b="1" dirty="0" smtClean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just"/>
            <a:endParaRPr lang="es-ES" sz="1300" b="1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just"/>
            <a:endParaRPr lang="es-ES" sz="1300" b="1" dirty="0" smtClean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just"/>
            <a:endParaRPr lang="es-ES" sz="1300" b="1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just"/>
            <a:endParaRPr lang="es-ES" sz="1300" b="1" dirty="0" smtClean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just"/>
            <a:endParaRPr lang="es-ES" sz="1300" b="1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just"/>
            <a:endParaRPr lang="es-ES" sz="1300" b="1" dirty="0" smtClean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just"/>
            <a:endParaRPr lang="es-ES" sz="1300" b="1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just"/>
            <a:r>
              <a:rPr lang="es-ES" sz="1300" b="1" smtClean="0">
                <a:solidFill>
                  <a:srgbClr val="000000"/>
                </a:solidFill>
                <a:latin typeface="Candara" panose="020E0502030303020204" pitchFamily="34" charset="0"/>
              </a:rPr>
              <a:t>2-4 </a:t>
            </a:r>
            <a:r>
              <a:rPr lang="es-ES" sz="1300" b="1" dirty="0">
                <a:solidFill>
                  <a:srgbClr val="000000"/>
                </a:solidFill>
                <a:latin typeface="Candara" panose="020E0502030303020204" pitchFamily="34" charset="0"/>
              </a:rPr>
              <a:t>de mayo de 2018</a:t>
            </a:r>
            <a:endParaRPr lang="es-ES" sz="1300" dirty="0"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Reflexionar la lengua en contextos discursivos: el registro oral coloquial a partir de textos contemporáneos.</a:t>
            </a:r>
            <a:endParaRPr lang="es-ES" sz="1300" dirty="0">
              <a:solidFill>
                <a:schemeClr val="accent1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rgbClr val="000000"/>
                </a:solidFill>
                <a:latin typeface="Candara" panose="020E0502030303020204" pitchFamily="34" charset="0"/>
              </a:rPr>
              <a:t>Dra. Natasha Leal Rivas</a:t>
            </a:r>
            <a:endParaRPr lang="es-ES" sz="1300" dirty="0"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rgbClr val="000000"/>
                </a:solidFill>
                <a:latin typeface="Candara" panose="020E0502030303020204" pitchFamily="34" charset="0"/>
              </a:rPr>
              <a:t>Università degli Studi di Napoli Federico II</a:t>
            </a:r>
            <a:endParaRPr lang="es-ES" sz="1300" dirty="0">
              <a:latin typeface="Candara" panose="020E0502030303020204" pitchFamily="34" charset="0"/>
            </a:endParaRPr>
          </a:p>
          <a:p>
            <a:pPr algn="just"/>
            <a:r>
              <a:rPr lang="es-ES" sz="1300" dirty="0">
                <a:latin typeface="Candara" panose="020E0502030303020204" pitchFamily="34" charset="0"/>
              </a:rPr>
              <a:t> </a:t>
            </a:r>
          </a:p>
          <a:p>
            <a:pPr algn="just"/>
            <a:r>
              <a:rPr lang="es-ES" sz="1300" b="1" dirty="0">
                <a:solidFill>
                  <a:srgbClr val="000000"/>
                </a:solidFill>
                <a:latin typeface="Candara" panose="020E0502030303020204" pitchFamily="34" charset="0"/>
              </a:rPr>
              <a:t>9-11 de mayo de 2018.</a:t>
            </a:r>
            <a:endParaRPr lang="es-ES" sz="1300" dirty="0"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Nuevas lecturas en torno al cánon</a:t>
            </a:r>
          </a:p>
          <a:p>
            <a:pPr algn="just"/>
            <a:r>
              <a:rPr lang="es-ES" sz="1300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desde el siglo XXI.</a:t>
            </a:r>
            <a:endParaRPr lang="es-ES" sz="1300" dirty="0">
              <a:solidFill>
                <a:schemeClr val="accent1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rgbClr val="000000"/>
                </a:solidFill>
                <a:latin typeface="Candara" panose="020E0502030303020204" pitchFamily="34" charset="0"/>
              </a:rPr>
              <a:t>Dr. Manuel Ángel Candelas Colodrón</a:t>
            </a:r>
            <a:endParaRPr lang="es-ES" sz="1300" dirty="0">
              <a:latin typeface="Candara" panose="020E0502030303020204" pitchFamily="34" charset="0"/>
            </a:endParaRPr>
          </a:p>
          <a:p>
            <a:pPr algn="just"/>
            <a:r>
              <a:rPr lang="es-ES" sz="1300" b="1" dirty="0">
                <a:solidFill>
                  <a:srgbClr val="000000"/>
                </a:solidFill>
                <a:latin typeface="Candara" panose="020E0502030303020204" pitchFamily="34" charset="0"/>
              </a:rPr>
              <a:t>Universidade de Vigo</a:t>
            </a:r>
          </a:p>
          <a:p>
            <a:pPr algn="just"/>
            <a:endParaRPr lang="es-ES" sz="1200" b="1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just"/>
            <a:endParaRPr lang="es-ES" sz="1200" b="1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just"/>
            <a:endParaRPr lang="es-ES" sz="1200" b="1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just"/>
            <a:endParaRPr lang="es-ES" sz="1200" b="1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just"/>
            <a:endParaRPr lang="es-ES" sz="1200" b="1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just"/>
            <a:endParaRPr lang="es-ES" sz="1200" b="1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just"/>
            <a:endParaRPr lang="es-ES" sz="1200" b="1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just"/>
            <a:endParaRPr lang="es-ES" sz="1200" b="1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algn="just"/>
            <a:endParaRPr lang="es-ES" sz="1200" dirty="0">
              <a:latin typeface="+mj-lt"/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3939416" y="6133129"/>
            <a:ext cx="2858118" cy="4057948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5" tIns="52153" rIns="104305" bIns="52153" rtlCol="0" anchor="ctr"/>
          <a:lstStyle/>
          <a:p>
            <a:endParaRPr lang="es-ES" sz="1100" b="1" dirty="0">
              <a:solidFill>
                <a:schemeClr val="tx1"/>
              </a:solidFill>
            </a:endParaRPr>
          </a:p>
          <a:p>
            <a:r>
              <a:rPr lang="es-ES" sz="1200" b="1" dirty="0">
                <a:solidFill>
                  <a:schemeClr val="tx1"/>
                </a:solidFill>
              </a:rPr>
              <a:t>SEMINARIOS CURRICULARES</a:t>
            </a:r>
          </a:p>
          <a:p>
            <a:r>
              <a:rPr lang="es-ES" sz="1200" dirty="0">
                <a:solidFill>
                  <a:schemeClr val="tx1"/>
                </a:solidFill>
              </a:rPr>
              <a:t>Para estudiantes de español Laurea Triennale (II e III anno) y Laurea Magistrale (I e II anno) </a:t>
            </a:r>
            <a:endParaRPr lang="es-ES" sz="1200" b="1" dirty="0">
              <a:solidFill>
                <a:schemeClr val="tx1"/>
              </a:solidFill>
            </a:endParaRPr>
          </a:p>
          <a:p>
            <a:endParaRPr lang="es-ES" sz="1200" b="1" dirty="0">
              <a:solidFill>
                <a:schemeClr val="tx1"/>
              </a:solidFill>
            </a:endParaRPr>
          </a:p>
          <a:p>
            <a:r>
              <a:rPr lang="es-ES" sz="1200" b="1" dirty="0">
                <a:solidFill>
                  <a:schemeClr val="tx1"/>
                </a:solidFill>
              </a:rPr>
              <a:t>Créditos</a:t>
            </a:r>
            <a:r>
              <a:rPr lang="es-ES" sz="1200" dirty="0">
                <a:solidFill>
                  <a:schemeClr val="tx1"/>
                </a:solidFill>
              </a:rPr>
              <a:t> 2 </a:t>
            </a:r>
            <a:r>
              <a:rPr lang="es-ES" sz="1200" dirty="0" smtClean="0">
                <a:solidFill>
                  <a:schemeClr val="tx1"/>
                </a:solidFill>
              </a:rPr>
              <a:t>CFU.</a:t>
            </a:r>
            <a:endParaRPr lang="es-ES" sz="1200" dirty="0">
              <a:solidFill>
                <a:schemeClr val="tx1"/>
              </a:solidFill>
            </a:endParaRPr>
          </a:p>
          <a:p>
            <a:r>
              <a:rPr lang="es-ES" sz="1200" b="1" dirty="0">
                <a:solidFill>
                  <a:schemeClr val="tx1"/>
                </a:solidFill>
              </a:rPr>
              <a:t>Requisitos</a:t>
            </a:r>
            <a:r>
              <a:rPr lang="es-ES" sz="1200" dirty="0">
                <a:solidFill>
                  <a:schemeClr val="tx1"/>
                </a:solidFill>
              </a:rPr>
              <a:t>: participación </a:t>
            </a:r>
            <a:r>
              <a:rPr lang="es-ES" sz="1200" dirty="0" smtClean="0">
                <a:solidFill>
                  <a:schemeClr val="tx1"/>
                </a:solidFill>
              </a:rPr>
              <a:t>mínima </a:t>
            </a:r>
            <a:r>
              <a:rPr lang="es-ES" sz="1200" smtClean="0">
                <a:solidFill>
                  <a:schemeClr val="tx1"/>
                </a:solidFill>
              </a:rPr>
              <a:t>a 3 </a:t>
            </a:r>
            <a:r>
              <a:rPr lang="es-ES" sz="1200" dirty="0">
                <a:solidFill>
                  <a:schemeClr val="tx1"/>
                </a:solidFill>
              </a:rPr>
              <a:t>seminarios + reseña académica</a:t>
            </a:r>
          </a:p>
          <a:p>
            <a:endParaRPr lang="es-ES" sz="1200" b="1" dirty="0">
              <a:solidFill>
                <a:schemeClr val="tx1"/>
              </a:solidFill>
            </a:endParaRPr>
          </a:p>
          <a:p>
            <a:r>
              <a:rPr lang="es-ES" sz="1200" b="1" dirty="0">
                <a:solidFill>
                  <a:schemeClr val="tx1"/>
                </a:solidFill>
              </a:rPr>
              <a:t>Lugar</a:t>
            </a:r>
            <a:r>
              <a:rPr lang="es-ES" sz="1200" dirty="0">
                <a:solidFill>
                  <a:schemeClr val="tx1"/>
                </a:solidFill>
              </a:rPr>
              <a:t> : DSU- Università degli Studi di Napoli Federico II. </a:t>
            </a:r>
          </a:p>
          <a:p>
            <a:endParaRPr lang="es-ES" sz="1200" dirty="0">
              <a:solidFill>
                <a:schemeClr val="tx1"/>
              </a:solidFill>
            </a:endParaRPr>
          </a:p>
          <a:p>
            <a:pPr lvl="0"/>
            <a:endParaRPr lang="es-ES" sz="1200" b="1" dirty="0">
              <a:solidFill>
                <a:schemeClr val="tx1"/>
              </a:solidFill>
            </a:endParaRPr>
          </a:p>
          <a:p>
            <a:pPr lvl="0"/>
            <a:r>
              <a:rPr lang="es-ES" sz="1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Organiza</a:t>
            </a:r>
          </a:p>
          <a:p>
            <a:pPr lvl="0"/>
            <a:r>
              <a:rPr lang="es-ES" sz="1200" b="1" dirty="0">
                <a:solidFill>
                  <a:prstClr val="white"/>
                </a:solidFill>
              </a:rPr>
              <a:t>DSU –  Dip. Studi Umanistici</a:t>
            </a:r>
          </a:p>
          <a:p>
            <a:pPr lvl="0"/>
            <a:r>
              <a:rPr lang="es-ES" sz="1200" b="1" dirty="0">
                <a:solidFill>
                  <a:prstClr val="white"/>
                </a:solidFill>
              </a:rPr>
              <a:t>Via Porta di Massa, 1</a:t>
            </a:r>
          </a:p>
          <a:p>
            <a:pPr lvl="0"/>
            <a:r>
              <a:rPr lang="es-ES" sz="1200" b="1" dirty="0">
                <a:solidFill>
                  <a:prstClr val="white"/>
                </a:solidFill>
              </a:rPr>
              <a:t>80131 Napoli</a:t>
            </a:r>
          </a:p>
          <a:p>
            <a:endParaRPr lang="es-ES" sz="1300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772" y="9732432"/>
            <a:ext cx="504049" cy="809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arrotondato 5"/>
          <p:cNvSpPr/>
          <p:nvPr/>
        </p:nvSpPr>
        <p:spPr>
          <a:xfrm>
            <a:off x="684338" y="8546655"/>
            <a:ext cx="2540549" cy="67367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5" tIns="52153" rIns="104305" bIns="52153" rtlCol="0" anchor="ctr"/>
          <a:lstStyle/>
          <a:p>
            <a:pPr lvl="0"/>
            <a:r>
              <a:rPr lang="es-ES" sz="1300" b="1" dirty="0">
                <a:solidFill>
                  <a:prstClr val="white"/>
                </a:solidFill>
              </a:rPr>
              <a:t>Inscripciones</a:t>
            </a:r>
            <a:r>
              <a:rPr lang="es-ES" sz="1300" dirty="0">
                <a:solidFill>
                  <a:prstClr val="white"/>
                </a:solidFill>
              </a:rPr>
              <a:t>:</a:t>
            </a:r>
          </a:p>
          <a:p>
            <a:pPr lvl="0"/>
            <a:r>
              <a:rPr lang="es-ES" sz="1300" b="1" u="sng" dirty="0">
                <a:solidFill>
                  <a:srgbClr val="C00000"/>
                </a:solidFill>
              </a:rPr>
              <a:t>hispanismoDSU@gmail.com</a:t>
            </a:r>
            <a:r>
              <a:rPr lang="es-ES" sz="1300" dirty="0">
                <a:solidFill>
                  <a:prstClr val="white"/>
                </a:solidFill>
              </a:rPr>
              <a:t> </a:t>
            </a: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53" y="9784892"/>
            <a:ext cx="982908" cy="76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16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183</TotalTime>
  <Words>116</Words>
  <Application>Microsoft Office PowerPoint</Application>
  <PresentationFormat>Personalizzato</PresentationFormat>
  <Paragraphs>72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Equinozio</vt:lpstr>
      <vt:lpstr>        CICLO DE SEMINARIOS INTERNACIONALES        SOBRE LECTURA Y ESCRITURA         EN LA UNIVERSIDAD ITALIANA        De argonautas e internautas:          nuevas lecturas de clásicos en el siglo XXI          CURSO 2017-2018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CICLO DE SEMINARIOS INTERNACIONALES          SOBRE LECTURA Y ESCRITURA  EN LA UNIVERSIDAD ITALIANA  De argonautas e internautas:  nuevas lecturas de clásicos en el siglo XXI CURSO 2017-2018</dc:title>
  <dc:creator>Natasha Leal Rivas</dc:creator>
  <cp:lastModifiedBy>Natasha Leal Rivas</cp:lastModifiedBy>
  <cp:revision>22</cp:revision>
  <cp:lastPrinted>2018-03-14T14:11:58Z</cp:lastPrinted>
  <dcterms:created xsi:type="dcterms:W3CDTF">2018-03-12T12:38:25Z</dcterms:created>
  <dcterms:modified xsi:type="dcterms:W3CDTF">2018-03-15T09:27:46Z</dcterms:modified>
</cp:coreProperties>
</file>